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Poppins SemiBol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9">
          <p15:clr>
            <a:srgbClr val="A4A3A4"/>
          </p15:clr>
        </p15:guide>
        <p15:guide id="2" pos="3409">
          <p15:clr>
            <a:srgbClr val="A4A3A4"/>
          </p15:clr>
        </p15:guide>
        <p15:guide id="3" pos="4384">
          <p15:clr>
            <a:srgbClr val="A4A3A4"/>
          </p15:clr>
        </p15:guide>
        <p15:guide id="4" pos="6539">
          <p15:clr>
            <a:srgbClr val="A4A3A4"/>
          </p15:clr>
        </p15:guide>
        <p15:guide id="5" orient="horz" pos="1003">
          <p15:clr>
            <a:srgbClr val="A4A3A4"/>
          </p15:clr>
        </p15:guide>
        <p15:guide id="6" pos="123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gYjIx4wHyNmQdEl7uM52ormzj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9" orient="horz"/>
        <p:guide pos="3409"/>
        <p:guide pos="4384"/>
        <p:guide pos="6539"/>
        <p:guide pos="1003" orient="horz"/>
        <p:guide pos="12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1d23efc6e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01d23efc6e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1d23efc6e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01d23efc6e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/>
              <a:t>Музыкальные инструменты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/>
              <a:t>Компьютеры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/>
              <a:t>VR-очки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3д-сканер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Фрезерный станок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3д-ручки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Швейные машины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Графические планшеты</a:t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8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2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610288" y="1787532"/>
            <a:ext cx="652334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Аддитивные технологии для библиотек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130851" y="4528797"/>
            <a:ext cx="340041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Ищенко Дарья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140377" y="5161188"/>
            <a:ext cx="31245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Волонтер молодежной библиотеки имени А. П. Чехова.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7648441" y="4507536"/>
            <a:ext cx="368186" cy="364224"/>
            <a:chOff x="-64406125" y="3362225"/>
            <a:chExt cx="318225" cy="314800"/>
          </a:xfrm>
        </p:grpSpPr>
        <p:sp>
          <p:nvSpPr>
            <p:cNvPr id="92" name="Google Shape;92;p1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-5400000">
            <a:off x="4800241" y="4203336"/>
            <a:ext cx="5229225" cy="80102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"/>
          <p:cNvCxnSpPr/>
          <p:nvPr/>
        </p:nvCxnSpPr>
        <p:spPr>
          <a:xfrm>
            <a:off x="7445378" y="5065939"/>
            <a:ext cx="3213097" cy="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1"/>
          <p:cNvCxnSpPr/>
          <p:nvPr/>
        </p:nvCxnSpPr>
        <p:spPr>
          <a:xfrm>
            <a:off x="1562100" y="4449055"/>
            <a:ext cx="5812702" cy="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12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12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12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Наша студия и робот Wall-e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00" y="1981467"/>
            <a:ext cx="62865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2"/>
          <p:cNvSpPr txBox="1"/>
          <p:nvPr/>
        </p:nvSpPr>
        <p:spPr>
          <a:xfrm>
            <a:off x="7475350" y="1981475"/>
            <a:ext cx="4716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Нашим текущим проектом является робот Валли. Это комплексная модель, Валли состоит более чем из 200 деталей.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Весь его корпус полностью напечатан на нашем принтере. После печати каждую деталь мы обрабатывали грунтом в несколько слоем, затем красили. Довольно кропотливая работа. Но очень приятная, когда под рукой есть все инструменты.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13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p13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Работы студии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2425" y="2244800"/>
            <a:ext cx="3746875" cy="3966975"/>
          </a:xfrm>
          <a:prstGeom prst="rect">
            <a:avLst/>
          </a:prstGeom>
          <a:noFill/>
          <a:ln cap="flat" cmpd="sng" w="3810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0250" y="1592275"/>
            <a:ext cx="3497700" cy="4488449"/>
          </a:xfrm>
          <a:prstGeom prst="rect">
            <a:avLst/>
          </a:prstGeom>
          <a:noFill/>
          <a:ln cap="flat" cmpd="sng" w="38100">
            <a:solidFill>
              <a:srgbClr val="5F7D9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14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14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14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Процесс создания модели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4767125" y="1818200"/>
            <a:ext cx="7036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FF6B65"/>
                </a:solidFill>
                <a:latin typeface="Calibri"/>
                <a:ea typeface="Calibri"/>
                <a:cs typeface="Calibri"/>
                <a:sym typeface="Calibri"/>
              </a:rPr>
              <a:t>STL</a:t>
            </a:r>
            <a:r>
              <a:rPr b="1" i="0" lang="ru-RU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ru-RU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формат файла, широко используемый для хранения трехмерных моделей объектов. Информация об объекте хранится как список треугольных граней, которые описывают его поверхность, и их нормалей.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4767125" y="5722050"/>
            <a:ext cx="7036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-RU" sz="2100" u="none" cap="none" strike="noStrike">
                <a:solidFill>
                  <a:srgbClr val="FF6B65"/>
                </a:solidFill>
                <a:latin typeface="Calibri"/>
                <a:ea typeface="Calibri"/>
                <a:cs typeface="Calibri"/>
                <a:sym typeface="Calibri"/>
              </a:rPr>
              <a:t>G-code</a:t>
            </a:r>
            <a:r>
              <a:rPr b="0" i="0" lang="ru-RU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файл - хранит набор команд для принтера на языке g-code. Имеет расширение .gx или .g.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2052550" y="2162600"/>
            <a:ext cx="1270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Идея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1148500" y="3228263"/>
            <a:ext cx="3078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Моделирование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1148500" y="4412950"/>
            <a:ext cx="3078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Печать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1001950" y="5658700"/>
            <a:ext cx="3371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Обработка модели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14"/>
          <p:cNvCxnSpPr>
            <a:stCxn id="282" idx="2"/>
            <a:endCxn id="283" idx="0"/>
          </p:cNvCxnSpPr>
          <p:nvPr/>
        </p:nvCxnSpPr>
        <p:spPr>
          <a:xfrm>
            <a:off x="2687800" y="2639000"/>
            <a:ext cx="0" cy="589200"/>
          </a:xfrm>
          <a:prstGeom prst="straightConnector1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14"/>
          <p:cNvCxnSpPr>
            <a:stCxn id="283" idx="2"/>
            <a:endCxn id="284" idx="0"/>
          </p:cNvCxnSpPr>
          <p:nvPr/>
        </p:nvCxnSpPr>
        <p:spPr>
          <a:xfrm>
            <a:off x="2687800" y="3704663"/>
            <a:ext cx="0" cy="708300"/>
          </a:xfrm>
          <a:prstGeom prst="straightConnector1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" name="Google Shape;288;p14"/>
          <p:cNvCxnSpPr>
            <a:stCxn id="284" idx="2"/>
            <a:endCxn id="285" idx="0"/>
          </p:cNvCxnSpPr>
          <p:nvPr/>
        </p:nvCxnSpPr>
        <p:spPr>
          <a:xfrm>
            <a:off x="2687800" y="4889350"/>
            <a:ext cx="0" cy="769200"/>
          </a:xfrm>
          <a:prstGeom prst="straightConnector1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9" name="Google Shape;2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925" y="3228204"/>
            <a:ext cx="3643200" cy="243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15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6" name="Google Shape;296;p15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15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32679" r="29626" t="0"/>
          <a:stretch/>
        </p:blipFill>
        <p:spPr>
          <a:xfrm>
            <a:off x="1264413" y="1962412"/>
            <a:ext cx="2468674" cy="36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5">
            <a:alphaModFix/>
          </a:blip>
          <a:srcRect b="16161" l="24888" r="24882" t="27618"/>
          <a:stretch/>
        </p:blipFill>
        <p:spPr>
          <a:xfrm>
            <a:off x="4861676" y="1962400"/>
            <a:ext cx="2468649" cy="36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6">
            <a:alphaModFix/>
          </a:blip>
          <a:srcRect b="11654" l="20592" r="20587" t="19383"/>
          <a:stretch/>
        </p:blipFill>
        <p:spPr>
          <a:xfrm>
            <a:off x="8458925" y="1962400"/>
            <a:ext cx="2356799" cy="368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>
            <p:ph idx="4294967295" type="ctrTitle"/>
          </p:nvPr>
        </p:nvSpPr>
        <p:spPr>
          <a:xfrm flipH="1">
            <a:off x="2051150" y="1303368"/>
            <a:ext cx="89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4200"/>
              <a:buFont typeface="Poppins SemiBold"/>
              <a:buNone/>
            </a:pPr>
            <a:r>
              <a:rPr b="0" i="0" lang="ru-RU" sz="4200" u="none" cap="none" strike="noStrike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b="0" i="0" sz="4200" u="none" cap="none" strike="noStrike">
              <a:solidFill>
                <a:srgbClr val="3F3F3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15"/>
          <p:cNvSpPr txBox="1"/>
          <p:nvPr>
            <p:ph idx="4294967295" type="ctrTitle"/>
          </p:nvPr>
        </p:nvSpPr>
        <p:spPr>
          <a:xfrm flipH="1">
            <a:off x="5648400" y="1303368"/>
            <a:ext cx="89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4200"/>
              <a:buFont typeface="Poppins SemiBold"/>
              <a:buNone/>
            </a:pPr>
            <a:r>
              <a:rPr b="0" i="0" lang="ru-RU" sz="4200" u="none" cap="none" strike="noStrike">
                <a:solidFill>
                  <a:srgbClr val="38761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b="0" i="0" sz="4200" u="none" cap="none" strike="noStrike">
              <a:solidFill>
                <a:srgbClr val="38761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3" name="Google Shape;303;p15"/>
          <p:cNvSpPr txBox="1"/>
          <p:nvPr>
            <p:ph idx="4294967295" type="ctrTitle"/>
          </p:nvPr>
        </p:nvSpPr>
        <p:spPr>
          <a:xfrm flipH="1">
            <a:off x="9189725" y="1303368"/>
            <a:ext cx="89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4200"/>
              <a:buFont typeface="Poppins SemiBold"/>
              <a:buNone/>
            </a:pPr>
            <a:r>
              <a:rPr b="0" i="0" lang="ru-RU" sz="4200" u="none" cap="none" strike="noStrike">
                <a:solidFill>
                  <a:srgbClr val="5F7D9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b="0" i="0" sz="4200" u="none" cap="none" strike="noStrike">
              <a:solidFill>
                <a:srgbClr val="5F7D9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5"/>
          <p:cNvSpPr txBox="1"/>
          <p:nvPr>
            <p:ph idx="4294967295" type="ctrTitle"/>
          </p:nvPr>
        </p:nvSpPr>
        <p:spPr>
          <a:xfrm flipH="1">
            <a:off x="1639089" y="6003685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Цифровая модель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 txBox="1"/>
          <p:nvPr>
            <p:ph idx="4294967295" type="ctrTitle"/>
          </p:nvPr>
        </p:nvSpPr>
        <p:spPr>
          <a:xfrm flipH="1">
            <a:off x="5178750" y="6003675"/>
            <a:ext cx="183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Сразу после печати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 txBox="1"/>
          <p:nvPr>
            <p:ph idx="4294967295" type="ctrTitle"/>
          </p:nvPr>
        </p:nvSpPr>
        <p:spPr>
          <a:xfrm flipH="1">
            <a:off x="8833589" y="6003685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покраски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16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16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p16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Помещение для студии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623200" y="1979800"/>
            <a:ext cx="5558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647650" y="2161625"/>
            <a:ext cx="47643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Должно быть хорошо проветриваемым, но не иметь постоянных сквозняков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Удобным, для хранения инструмента и напечатанных изделий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Также там нужен компьютер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 подразумевает под собой тихое место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5300" y="2161626"/>
            <a:ext cx="5857925" cy="39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7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6" name="Google Shape;326;p17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17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Пример принтера для библиотеки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>
            <a:off x="623200" y="1979800"/>
            <a:ext cx="5558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7"/>
          <p:cNvSpPr txBox="1"/>
          <p:nvPr/>
        </p:nvSpPr>
        <p:spPr>
          <a:xfrm>
            <a:off x="647650" y="2161625"/>
            <a:ext cx="5229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FlashForge Dreamer</a:t>
            </a:r>
            <a:endParaRPr b="1" i="0" sz="2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</a:pPr>
            <a:r>
              <a:rPr b="0" i="0" lang="ru-R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может печатать двухцветные модели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</a:pPr>
            <a:r>
              <a:rPr b="0" i="0" lang="ru-R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удобный сенсорный экран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</a:pPr>
            <a:r>
              <a:rPr b="0" i="0" lang="ru-R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хороший софт от производителя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</a:pPr>
            <a:r>
              <a:rPr b="0" i="0" lang="ru-R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можно управлять принтером по wifi даже с телефона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</a:pPr>
            <a:r>
              <a:rPr b="0" i="0" lang="ru-R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комплекте идут запасные детали и необходимые инструменты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ru-RU" sz="2200">
                <a:latin typeface="Calibri"/>
                <a:ea typeface="Calibri"/>
                <a:cs typeface="Calibri"/>
                <a:sym typeface="Calibri"/>
              </a:rPr>
              <a:t>закрытый корпус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1500" y="1819575"/>
            <a:ext cx="4086875" cy="40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 txBox="1"/>
          <p:nvPr/>
        </p:nvSpPr>
        <p:spPr>
          <a:xfrm>
            <a:off x="89885" y="113122"/>
            <a:ext cx="36431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18"/>
          <p:cNvCxnSpPr/>
          <p:nvPr/>
        </p:nvCxnSpPr>
        <p:spPr>
          <a:xfrm>
            <a:off x="0" y="442664"/>
            <a:ext cx="2356701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18"/>
          <p:cNvCxnSpPr/>
          <p:nvPr/>
        </p:nvCxnSpPr>
        <p:spPr>
          <a:xfrm>
            <a:off x="9835299" y="390121"/>
            <a:ext cx="2356701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" name="Google Shape;340;p18"/>
          <p:cNvSpPr txBox="1"/>
          <p:nvPr/>
        </p:nvSpPr>
        <p:spPr>
          <a:xfrm>
            <a:off x="9752360" y="91365"/>
            <a:ext cx="36431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1212750" y="2202700"/>
            <a:ext cx="43722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ru-RU" sz="3900" u="none" cap="none" strike="noStrike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3д-печать это не дорого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18"/>
          <p:cNvCxnSpPr/>
          <p:nvPr/>
        </p:nvCxnSpPr>
        <p:spPr>
          <a:xfrm>
            <a:off x="1212752" y="4236200"/>
            <a:ext cx="9534600" cy="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18"/>
          <p:cNvCxnSpPr/>
          <p:nvPr/>
        </p:nvCxnSpPr>
        <p:spPr>
          <a:xfrm>
            <a:off x="5832525" y="2636000"/>
            <a:ext cx="0" cy="321000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18"/>
          <p:cNvSpPr txBox="1"/>
          <p:nvPr/>
        </p:nvSpPr>
        <p:spPr>
          <a:xfrm>
            <a:off x="6080100" y="2202700"/>
            <a:ext cx="47085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900" u="none" cap="none" strike="noStrike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Моделирование это не сложно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8"/>
          <p:cNvSpPr txBox="1"/>
          <p:nvPr/>
        </p:nvSpPr>
        <p:spPr>
          <a:xfrm>
            <a:off x="6074275" y="4404350"/>
            <a:ext cx="46731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ru-RU" sz="3900" u="none" cap="none" strike="noStrike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Принтер - это не разовая игрушка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8"/>
          <p:cNvSpPr txBox="1"/>
          <p:nvPr/>
        </p:nvSpPr>
        <p:spPr>
          <a:xfrm>
            <a:off x="1218575" y="4581175"/>
            <a:ext cx="43722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ru-RU" sz="3800" u="none" cap="none" strike="noStrike">
                <a:solidFill>
                  <a:srgbClr val="5F7D95"/>
                </a:solidFill>
                <a:latin typeface="Calibri"/>
                <a:ea typeface="Calibri"/>
                <a:cs typeface="Calibri"/>
                <a:sym typeface="Calibri"/>
              </a:rPr>
              <a:t>Принтер - это не опасно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8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ru-RU" sz="4100">
                <a:solidFill>
                  <a:srgbClr val="3F3F3F"/>
                </a:solidFill>
              </a:rPr>
              <a:t>Основные стереотипы о 3д-печати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0" y="1493250"/>
            <a:ext cx="58326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1d23efc6e_2_50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101d23efc6e_2_50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g101d23efc6e_2_50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g101d23efc6e_2_50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01d23efc6e_2_50"/>
          <p:cNvSpPr txBox="1"/>
          <p:nvPr/>
        </p:nvSpPr>
        <p:spPr>
          <a:xfrm>
            <a:off x="406650" y="296728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ru-RU" sz="4100">
                <a:solidFill>
                  <a:srgbClr val="3F3F3F"/>
                </a:solidFill>
              </a:rPr>
              <a:t>Спасибо за внимание!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3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3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0" y="162039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471339" y="687635"/>
            <a:ext cx="778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Вы узнаете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2926107" y="2022357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такое Makerspace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3"/>
          <p:cNvCxnSpPr/>
          <p:nvPr/>
        </p:nvCxnSpPr>
        <p:spPr>
          <a:xfrm>
            <a:off x="2617018" y="1700494"/>
            <a:ext cx="0" cy="515760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3"/>
          <p:cNvSpPr/>
          <p:nvPr/>
        </p:nvSpPr>
        <p:spPr>
          <a:xfrm>
            <a:off x="2617018" y="2224614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617018" y="2596089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2617043" y="3400198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2926082" y="2394045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Какие возможности дает 3д-принтер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2926082" y="3198145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организовать творческое пространство для молодежи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2617043" y="4376348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2926082" y="4174295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создавать фигурки на 3д-принтере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2109502" y="5157795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617018" y="5298623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2926057" y="5096570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устроен 3д-принтер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2109502" y="5941320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2617018" y="6082148"/>
            <a:ext cx="160200" cy="576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926057" y="5880095"/>
            <a:ext cx="46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обращаться с 3д-принтером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109502" y="4235520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2109502" y="3259520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2109502" y="2455257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2109502" y="2083557"/>
            <a:ext cx="339306" cy="339253"/>
          </a:xfrm>
          <a:custGeom>
            <a:rect b="b" l="l" r="r" t="t"/>
            <a:pathLst>
              <a:path extrusionOk="0"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5320" l="16315" r="7656" t="0"/>
          <a:stretch/>
        </p:blipFill>
        <p:spPr>
          <a:xfrm>
            <a:off x="8256050" y="2282225"/>
            <a:ext cx="3463875" cy="31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d23efc6e_2_5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g101d23efc6e_2_5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g101d23efc6e_2_5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101d23efc6e_2_5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01d23efc6e_2_5"/>
          <p:cNvSpPr/>
          <p:nvPr/>
        </p:nvSpPr>
        <p:spPr>
          <a:xfrm>
            <a:off x="-32762" y="1993767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01d23efc6e_2_5"/>
          <p:cNvSpPr txBox="1"/>
          <p:nvPr/>
        </p:nvSpPr>
        <p:spPr>
          <a:xfrm>
            <a:off x="239400" y="495225"/>
            <a:ext cx="1171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ru-RU" sz="4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Makerspace - “Пространство для создателей”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01d23efc6e_2_5"/>
          <p:cNvSpPr txBox="1"/>
          <p:nvPr/>
        </p:nvSpPr>
        <p:spPr>
          <a:xfrm>
            <a:off x="895500" y="2835100"/>
            <a:ext cx="36432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метод организации деятельности группы людей, направленный на создание новых идей.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01d23efc6e_2_5"/>
          <p:cNvSpPr/>
          <p:nvPr/>
        </p:nvSpPr>
        <p:spPr>
          <a:xfrm>
            <a:off x="402008" y="2370749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01d23efc6e_2_5"/>
          <p:cNvSpPr txBox="1"/>
          <p:nvPr/>
        </p:nvSpPr>
        <p:spPr>
          <a:xfrm>
            <a:off x="895500" y="2226700"/>
            <a:ext cx="2031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Брэйншторм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101d23efc6e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2075" y="2370750"/>
            <a:ext cx="6535562" cy="3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4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4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4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-32762" y="1993767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239400" y="495225"/>
            <a:ext cx="1171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ru-RU" sz="4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Makerspace - “Пространство для создателей”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297125"/>
            <a:ext cx="2604250" cy="17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450" y="1999267"/>
            <a:ext cx="2197799" cy="195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5299" y="3944003"/>
            <a:ext cx="2604250" cy="260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2925" y="1305794"/>
            <a:ext cx="2014253" cy="242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5125" y="1523727"/>
            <a:ext cx="2903974" cy="29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1325" y="4139865"/>
            <a:ext cx="2903976" cy="221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984575" y="2126863"/>
            <a:ext cx="3472380" cy="260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16650" y="4073519"/>
            <a:ext cx="3472375" cy="24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675" y="4427702"/>
            <a:ext cx="2903976" cy="20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5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" name="Google Shape;166;p5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5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5"/>
          <p:cNvCxnSpPr/>
          <p:nvPr/>
        </p:nvCxnSpPr>
        <p:spPr>
          <a:xfrm>
            <a:off x="1386827" y="5772425"/>
            <a:ext cx="9534600" cy="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5"/>
          <p:cNvCxnSpPr/>
          <p:nvPr/>
        </p:nvCxnSpPr>
        <p:spPr>
          <a:xfrm>
            <a:off x="5960100" y="2835500"/>
            <a:ext cx="0" cy="3210000"/>
          </a:xfrm>
          <a:prstGeom prst="straightConnector1">
            <a:avLst/>
          </a:prstGeom>
          <a:noFill/>
          <a:ln cap="flat" cmpd="sng" w="19050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700" y="2238775"/>
            <a:ext cx="4378574" cy="29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2928" y="2238775"/>
            <a:ext cx="4380272" cy="291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6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6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6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Имя, Фамилия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0" y="162039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471339" y="687635"/>
            <a:ext cx="652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3д-печать это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683899" y="1982764"/>
            <a:ext cx="5482800" cy="4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Инструмент прототипирования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Способ создания уникальных изделий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Приобщения широкого круга читателей к миру аддитивных технологий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Повод для изучения чего-то нового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Полезный инструмент в образовательном процессе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5923495" y="847799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6423652" y="777100"/>
            <a:ext cx="34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7186900" y="1238800"/>
            <a:ext cx="48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технологии создания объектов, методом послойного наращивания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649" y="2842392"/>
            <a:ext cx="52387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8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8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8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Имя, Фамилия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0" y="179859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89877" y="799538"/>
            <a:ext cx="758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Другие проекты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275" y="2412600"/>
            <a:ext cx="4911226" cy="3683400"/>
          </a:xfrm>
          <a:prstGeom prst="rect">
            <a:avLst/>
          </a:prstGeom>
          <a:noFill/>
          <a:ln cap="flat" cmpd="sng" w="38100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4076" y="2712974"/>
            <a:ext cx="3715524" cy="3810800"/>
          </a:xfrm>
          <a:prstGeom prst="rect">
            <a:avLst/>
          </a:prstGeom>
          <a:noFill/>
          <a:ln cap="flat" cmpd="sng" w="38100">
            <a:solidFill>
              <a:srgbClr val="445D7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8"/>
          <p:cNvSpPr txBox="1"/>
          <p:nvPr/>
        </p:nvSpPr>
        <p:spPr>
          <a:xfrm>
            <a:off x="6591650" y="569850"/>
            <a:ext cx="4911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latin typeface="Calibri"/>
                <a:ea typeface="Calibri"/>
                <a:cs typeface="Calibri"/>
                <a:sym typeface="Calibri"/>
              </a:rPr>
              <a:t>FFF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(Fused Filament Fabrication) или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latin typeface="Calibri"/>
                <a:ea typeface="Calibri"/>
                <a:cs typeface="Calibri"/>
                <a:sym typeface="Calibri"/>
              </a:rPr>
              <a:t>FDM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(Fused Deposition Modelling)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6814800" y="1376950"/>
            <a:ext cx="537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технология создания 3д-объекта методом послойного наплавления нити.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6140620" y="806749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35D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9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9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9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0" y="162039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471353" y="687625"/>
            <a:ext cx="83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Как устроен 3д-принтер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075" y="1950617"/>
            <a:ext cx="4762500" cy="476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9"/>
          <p:cNvCxnSpPr/>
          <p:nvPr/>
        </p:nvCxnSpPr>
        <p:spPr>
          <a:xfrm>
            <a:off x="3213100" y="2407375"/>
            <a:ext cx="2453100" cy="1371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9"/>
          <p:cNvCxnSpPr/>
          <p:nvPr/>
        </p:nvCxnSpPr>
        <p:spPr>
          <a:xfrm>
            <a:off x="7758089" y="2684868"/>
            <a:ext cx="1770900" cy="431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9"/>
          <p:cNvCxnSpPr/>
          <p:nvPr/>
        </p:nvCxnSpPr>
        <p:spPr>
          <a:xfrm>
            <a:off x="2834375" y="3848900"/>
            <a:ext cx="2492100" cy="1160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9"/>
          <p:cNvCxnSpPr/>
          <p:nvPr/>
        </p:nvCxnSpPr>
        <p:spPr>
          <a:xfrm>
            <a:off x="3200875" y="5461475"/>
            <a:ext cx="2028600" cy="3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9"/>
          <p:cNvSpPr txBox="1"/>
          <p:nvPr>
            <p:ph idx="4294967295" type="ctrTitle"/>
          </p:nvPr>
        </p:nvSpPr>
        <p:spPr>
          <a:xfrm flipH="1">
            <a:off x="1370564" y="1855985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Экструдер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 txBox="1"/>
          <p:nvPr>
            <p:ph idx="4294967295" type="subTitle"/>
          </p:nvPr>
        </p:nvSpPr>
        <p:spPr>
          <a:xfrm flipH="1">
            <a:off x="733078" y="2368700"/>
            <a:ext cx="2356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Подает и расплавляет пластик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>
            <p:ph idx="4294967295" type="ctrTitle"/>
          </p:nvPr>
        </p:nvSpPr>
        <p:spPr>
          <a:xfrm flipH="1">
            <a:off x="9835289" y="2240585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Филамент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>
            <p:ph idx="4294967295" type="subTitle"/>
          </p:nvPr>
        </p:nvSpPr>
        <p:spPr>
          <a:xfrm flipH="1">
            <a:off x="9835203" y="2753300"/>
            <a:ext cx="2295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Расходный материал, представляет из себя пластиковую нить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 txBox="1"/>
          <p:nvPr>
            <p:ph idx="4294967295" type="ctrTitle"/>
          </p:nvPr>
        </p:nvSpPr>
        <p:spPr>
          <a:xfrm flipH="1">
            <a:off x="354375" y="4964350"/>
            <a:ext cx="265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Экран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 txBox="1"/>
          <p:nvPr>
            <p:ph idx="4294967295" type="subTitle"/>
          </p:nvPr>
        </p:nvSpPr>
        <p:spPr>
          <a:xfrm flipH="1">
            <a:off x="195675" y="5477075"/>
            <a:ext cx="2810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Показывает информацию о печати и позволяет управлять принтером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 txBox="1"/>
          <p:nvPr>
            <p:ph idx="4294967295" type="ctrTitle"/>
          </p:nvPr>
        </p:nvSpPr>
        <p:spPr>
          <a:xfrm flipH="1">
            <a:off x="807939" y="3410172"/>
            <a:ext cx="171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Стол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>
            <p:ph idx="4294967295" type="subTitle"/>
          </p:nvPr>
        </p:nvSpPr>
        <p:spPr>
          <a:xfrm flipH="1">
            <a:off x="453078" y="3922875"/>
            <a:ext cx="2295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нем начинается построение модели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 txBox="1"/>
          <p:nvPr>
            <p:ph idx="4294967295" type="ctrTitle"/>
          </p:nvPr>
        </p:nvSpPr>
        <p:spPr>
          <a:xfrm flipH="1">
            <a:off x="8625353" y="5157800"/>
            <a:ext cx="208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Электроника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 txBox="1"/>
          <p:nvPr>
            <p:ph idx="4294967295" type="subTitle"/>
          </p:nvPr>
        </p:nvSpPr>
        <p:spPr>
          <a:xfrm flipH="1">
            <a:off x="8625000" y="5670525"/>
            <a:ext cx="3151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Плата управления, блок питания, драйвера моторов и прочие “внутренности”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9"/>
          <p:cNvCxnSpPr/>
          <p:nvPr/>
        </p:nvCxnSpPr>
        <p:spPr>
          <a:xfrm flipH="1" rot="10800000">
            <a:off x="6494864" y="5779168"/>
            <a:ext cx="2118000" cy="23700"/>
          </a:xfrm>
          <a:prstGeom prst="bentConnector3">
            <a:avLst>
              <a:gd fmla="val 98841" name="adj1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9"/>
          <p:cNvCxnSpPr/>
          <p:nvPr/>
        </p:nvCxnSpPr>
        <p:spPr>
          <a:xfrm>
            <a:off x="5094425" y="3274725"/>
            <a:ext cx="2040300" cy="246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9" name="Google Shape;229;p9"/>
          <p:cNvCxnSpPr/>
          <p:nvPr/>
        </p:nvCxnSpPr>
        <p:spPr>
          <a:xfrm flipH="1">
            <a:off x="7256650" y="2834950"/>
            <a:ext cx="12300" cy="19425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0" name="Google Shape;230;p9"/>
          <p:cNvCxnSpPr/>
          <p:nvPr/>
        </p:nvCxnSpPr>
        <p:spPr>
          <a:xfrm flipH="1">
            <a:off x="5937200" y="4777450"/>
            <a:ext cx="818700" cy="7695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1" name="Google Shape;231;p9"/>
          <p:cNvSpPr txBox="1"/>
          <p:nvPr>
            <p:ph idx="4294967295" type="ctrTitle"/>
          </p:nvPr>
        </p:nvSpPr>
        <p:spPr>
          <a:xfrm flipH="1">
            <a:off x="8612978" y="3848900"/>
            <a:ext cx="211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Кинематика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 txBox="1"/>
          <p:nvPr>
            <p:ph idx="4294967295" type="subTitle"/>
          </p:nvPr>
        </p:nvSpPr>
        <p:spPr>
          <a:xfrm flipH="1">
            <a:off x="8612878" y="4361625"/>
            <a:ext cx="2295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механизм движения принтера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9"/>
          <p:cNvCxnSpPr/>
          <p:nvPr/>
        </p:nvCxnSpPr>
        <p:spPr>
          <a:xfrm>
            <a:off x="7287825" y="3885650"/>
            <a:ext cx="1483800" cy="558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/>
          <p:nvPr/>
        </p:nvSpPr>
        <p:spPr>
          <a:xfrm>
            <a:off x="89885" y="113122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Аддитивные технологии для библиотек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10"/>
          <p:cNvCxnSpPr/>
          <p:nvPr/>
        </p:nvCxnSpPr>
        <p:spPr>
          <a:xfrm>
            <a:off x="0" y="442664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0"/>
          <p:cNvCxnSpPr/>
          <p:nvPr/>
        </p:nvCxnSpPr>
        <p:spPr>
          <a:xfrm>
            <a:off x="9835299" y="390121"/>
            <a:ext cx="2356800" cy="0"/>
          </a:xfrm>
          <a:prstGeom prst="straightConnector1">
            <a:avLst/>
          </a:prstGeom>
          <a:noFill/>
          <a:ln cap="flat" cmpd="sng" w="9525">
            <a:solidFill>
              <a:srgbClr val="5F7D9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10"/>
          <p:cNvSpPr txBox="1"/>
          <p:nvPr/>
        </p:nvSpPr>
        <p:spPr>
          <a:xfrm>
            <a:off x="9752360" y="91365"/>
            <a:ext cx="364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Дарья Ищенко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0" y="1493242"/>
            <a:ext cx="5229300" cy="80100"/>
          </a:xfrm>
          <a:prstGeom prst="rect">
            <a:avLst/>
          </a:prstGeom>
          <a:solidFill>
            <a:srgbClr val="5F7D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425225" y="569838"/>
            <a:ext cx="113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Как обращаться с принтером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6316075" y="1979800"/>
            <a:ext cx="56928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Протирать от пыли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Смазывать направляющие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Менять сопла и тефлоновые трубки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513275" y="2004225"/>
            <a:ext cx="51309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 трогать во время печати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Следить за, тем, чтобы не кончилась и не запуталась нить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ru-RU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Тщательно подбирать параметры печати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